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268" r:id="rId4"/>
    <p:sldId id="269" r:id="rId5"/>
    <p:sldId id="270" r:id="rId6"/>
    <p:sldId id="271" r:id="rId7"/>
    <p:sldId id="272" r:id="rId8"/>
    <p:sldId id="274" r:id="rId9"/>
    <p:sldId id="273"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B8ABB09-4A1D-463E-8065-109CC2B7EFAA}" type="datetimeFigureOut">
              <a:rPr lang="ar-SA" smtClean="0"/>
              <a:t>26/03/1439</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26/03/1439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26/03/1439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B8ABB09-4A1D-463E-8065-109CC2B7EFAA}" type="datetimeFigureOut">
              <a:rPr lang="ar-SA" smtClean="0"/>
              <a:t>26/03/1439</a:t>
            </a:fld>
            <a:endParaRPr lang="ar-SA"/>
          </a:p>
        </p:txBody>
      </p:sp>
      <p:sp>
        <p:nvSpPr>
          <p:cNvPr id="15" name="Slide Number Placeholder 14"/>
          <p:cNvSpPr>
            <a:spLocks noGrp="1"/>
          </p:cNvSpPr>
          <p:nvPr>
            <p:ph type="sldNum" sz="quarter" idx="15"/>
          </p:nvPr>
        </p:nvSpPr>
        <p:spPr/>
        <p:txBody>
          <a:bodyPr/>
          <a:lstStyle>
            <a:lvl1pPr algn="ctr">
              <a:defRPr/>
            </a:lvl1pPr>
          </a:lstStyle>
          <a:p>
            <a:fld id="{0B34F065-1154-456A-91E3-76DE8E75E17B}" type="slidenum">
              <a:rPr lang="ar-SA" smtClean="0"/>
              <a:t>‹#›</a:t>
            </a:fld>
            <a:endParaRPr lang="ar-SA"/>
          </a:p>
        </p:txBody>
      </p:sp>
      <p:sp>
        <p:nvSpPr>
          <p:cNvPr id="16" name="Footer Placeholder 15"/>
          <p:cNvSpPr>
            <a:spLocks noGrp="1"/>
          </p:cNvSpPr>
          <p:nvPr>
            <p:ph type="ftr" sz="quarter" idx="16"/>
          </p:nvPr>
        </p:nvSpPr>
        <p:spPr/>
        <p:txBody>
          <a:bodyPr/>
          <a:lstStyle/>
          <a:p>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26/03/1439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26/03/1439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8" name="Footer Placeholder 7"/>
          <p:cNvSpPr>
            <a:spLocks noGrp="1"/>
          </p:cNvSpPr>
          <p:nvPr>
            <p:ph type="ftr" sz="quarter" idx="11"/>
          </p:nvPr>
        </p:nvSpPr>
        <p:spPr/>
        <p:txBody>
          <a:bodyPr/>
          <a:lstStyle/>
          <a:p>
            <a:endParaRPr lang="ar-SA"/>
          </a:p>
        </p:txBody>
      </p:sp>
      <p:sp>
        <p:nvSpPr>
          <p:cNvPr id="7" name="Date Placeholder 6"/>
          <p:cNvSpPr>
            <a:spLocks noGrp="1"/>
          </p:cNvSpPr>
          <p:nvPr>
            <p:ph type="dt" sz="half" idx="10"/>
          </p:nvPr>
        </p:nvSpPr>
        <p:spPr/>
        <p:txBody>
          <a:bodyPr/>
          <a:lstStyle/>
          <a:p>
            <a:fld id="{1B8ABB09-4A1D-463E-8065-109CC2B7EFAA}" type="datetimeFigureOut">
              <a:rPr lang="ar-SA" smtClean="0"/>
              <a:t>26/03/1439</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26/03/1439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26/03/1439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B8ABB09-4A1D-463E-8065-109CC2B7EFAA}" type="datetimeFigureOut">
              <a:rPr lang="ar-SA" smtClean="0"/>
              <a:t>26/03/1439</a:t>
            </a:fld>
            <a:endParaRPr lang="ar-SA"/>
          </a:p>
        </p:txBody>
      </p:sp>
      <p:sp>
        <p:nvSpPr>
          <p:cNvPr id="9" name="Slide Number Placeholder 8"/>
          <p:cNvSpPr>
            <a:spLocks noGrp="1"/>
          </p:cNvSpPr>
          <p:nvPr>
            <p:ph type="sldNum" sz="quarter" idx="15"/>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t>26/03/1439</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B8ABB09-4A1D-463E-8065-109CC2B7EFAA}" type="datetimeFigureOut">
              <a:rPr lang="ar-SA" smtClean="0"/>
              <a:t>26/03/1439</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B34F065-1154-456A-91E3-76DE8E75E17B}" type="slidenum">
              <a:rPr lang="ar-SA" smtClean="0"/>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a:solidFill>
                  <a:srgbClr val="C00000"/>
                </a:solidFill>
              </a:rPr>
              <a:t>Doha M. </a:t>
            </a:r>
            <a:r>
              <a:rPr lang="en-US" b="1" dirty="0" smtClean="0">
                <a:solidFill>
                  <a:srgbClr val="C00000"/>
                </a:solidFill>
              </a:rPr>
              <a:t> Abdul-</a:t>
            </a:r>
            <a:r>
              <a:rPr lang="en-US" b="1" dirty="0" err="1" smtClean="0">
                <a:solidFill>
                  <a:srgbClr val="C00000"/>
                </a:solidFill>
              </a:rPr>
              <a:t>Razzaq</a:t>
            </a:r>
            <a:r>
              <a:rPr lang="en-US" b="1" dirty="0" smtClean="0">
                <a:solidFill>
                  <a:srgbClr val="C00000"/>
                </a:solidFill>
              </a:rPr>
              <a:t> Al </a:t>
            </a:r>
            <a:r>
              <a:rPr lang="en-US" b="1" dirty="0">
                <a:solidFill>
                  <a:srgbClr val="C00000"/>
                </a:solidFill>
              </a:rPr>
              <a:t>Saffar</a:t>
            </a:r>
          </a:p>
          <a:p>
            <a:r>
              <a:rPr lang="en-US" b="1" dirty="0">
                <a:solidFill>
                  <a:srgbClr val="C00000"/>
                </a:solidFill>
              </a:rPr>
              <a:t>Al Mansour University College</a:t>
            </a:r>
          </a:p>
          <a:p>
            <a:r>
              <a:rPr lang="en-US" b="1" dirty="0">
                <a:solidFill>
                  <a:srgbClr val="C00000"/>
                </a:solidFill>
              </a:rPr>
              <a:t>Civil Engineering Department</a:t>
            </a:r>
          </a:p>
          <a:p>
            <a:r>
              <a:rPr lang="en-US" b="1" dirty="0">
                <a:solidFill>
                  <a:srgbClr val="C00000"/>
                </a:solidFill>
              </a:rPr>
              <a:t>2017</a:t>
            </a:r>
          </a:p>
          <a:p>
            <a:endParaRPr lang="ar-IQ" dirty="0"/>
          </a:p>
        </p:txBody>
      </p:sp>
      <p:sp>
        <p:nvSpPr>
          <p:cNvPr id="2" name="Title 1"/>
          <p:cNvSpPr>
            <a:spLocks noGrp="1"/>
          </p:cNvSpPr>
          <p:nvPr>
            <p:ph type="ctrTitle"/>
          </p:nvPr>
        </p:nvSpPr>
        <p:spPr>
          <a:xfrm>
            <a:off x="611560" y="2132856"/>
            <a:ext cx="8305800" cy="1368152"/>
          </a:xfrm>
        </p:spPr>
        <p:txBody>
          <a:bodyPr/>
          <a:lstStyle/>
          <a:p>
            <a:r>
              <a:rPr lang="en-US" sz="5400" b="1" dirty="0">
                <a:solidFill>
                  <a:schemeClr val="bg1"/>
                </a:solidFill>
                <a:effectLst>
                  <a:outerShdw blurRad="38100" dist="38100" dir="2700000" algn="tl">
                    <a:srgbClr val="000000">
                      <a:alpha val="43137"/>
                    </a:srgbClr>
                  </a:outerShdw>
                </a:effectLst>
              </a:rPr>
              <a:t>Heat of hydration of cement</a:t>
            </a:r>
            <a:endParaRPr lang="ar-IQ" sz="5400" b="1" dirty="0">
              <a:solidFill>
                <a:schemeClr val="bg1"/>
              </a:solidFill>
              <a:effectLst>
                <a:outerShdw blurRad="38100" dist="38100" dir="2700000" algn="tl">
                  <a:srgbClr val="000000">
                    <a:alpha val="43137"/>
                  </a:srgbClr>
                </a:outerShdw>
              </a:effectLst>
            </a:endParaRPr>
          </a:p>
        </p:txBody>
      </p:sp>
      <p:pic>
        <p:nvPicPr>
          <p:cNvPr id="1026" name="Picture 2" descr="F:\كلية المنصور\شعار الجامع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1238250" cy="144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C:\Users\doha\Desktop\شعار قسم الهندسة المدنية\ok.jpg"/>
          <p:cNvPicPr/>
          <p:nvPr/>
        </p:nvPicPr>
        <p:blipFill rotWithShape="1">
          <a:blip r:embed="rId3" cstate="print">
            <a:extLst>
              <a:ext uri="{28A0092B-C50C-407E-A947-70E740481C1C}">
                <a14:useLocalDpi xmlns:a14="http://schemas.microsoft.com/office/drawing/2010/main" val="0"/>
              </a:ext>
            </a:extLst>
          </a:blip>
          <a:srcRect t="709" b="34333"/>
          <a:stretch/>
        </p:blipFill>
        <p:spPr bwMode="auto">
          <a:xfrm>
            <a:off x="7020272" y="332656"/>
            <a:ext cx="1368152" cy="129614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9309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ha\Desktop\thank-you-flower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98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192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80728"/>
            <a:ext cx="8229600" cy="5115272"/>
          </a:xfrm>
        </p:spPr>
        <p:txBody>
          <a:bodyPr/>
          <a:lstStyle/>
          <a:p>
            <a:pPr marL="0" indent="0" algn="just" rtl="0">
              <a:buNone/>
            </a:pPr>
            <a:r>
              <a:rPr lang="en-US" sz="2000" dirty="0">
                <a:solidFill>
                  <a:schemeClr val="bg1"/>
                </a:solidFill>
              </a:rPr>
              <a:t>The quantity of evolved heat when the cement hydrated completely at a given temperature – Joule/gram or calorie/gram of </a:t>
            </a:r>
            <a:r>
              <a:rPr lang="en-US" sz="2000" dirty="0" err="1">
                <a:solidFill>
                  <a:schemeClr val="bg1"/>
                </a:solidFill>
              </a:rPr>
              <a:t>unhydrated</a:t>
            </a:r>
            <a:r>
              <a:rPr lang="en-US" sz="2000" dirty="0">
                <a:solidFill>
                  <a:schemeClr val="bg1"/>
                </a:solidFill>
              </a:rPr>
              <a:t> cement</a:t>
            </a:r>
            <a:r>
              <a:rPr lang="en-US" sz="2000" dirty="0" smtClean="0">
                <a:solidFill>
                  <a:schemeClr val="bg1"/>
                </a:solidFill>
              </a:rPr>
              <a:t>.</a:t>
            </a:r>
          </a:p>
          <a:p>
            <a:pPr marL="0" indent="0" algn="just" rtl="0">
              <a:buNone/>
            </a:pPr>
            <a:endParaRPr lang="ar-IQ" dirty="0">
              <a:solidFill>
                <a:schemeClr val="bg1"/>
              </a:solidFill>
            </a:endParaRPr>
          </a:p>
        </p:txBody>
      </p:sp>
      <p:sp>
        <p:nvSpPr>
          <p:cNvPr id="3" name="Title 2"/>
          <p:cNvSpPr>
            <a:spLocks noGrp="1"/>
          </p:cNvSpPr>
          <p:nvPr>
            <p:ph type="title"/>
          </p:nvPr>
        </p:nvSpPr>
        <p:spPr>
          <a:xfrm>
            <a:off x="457200" y="152400"/>
            <a:ext cx="8229600" cy="900336"/>
          </a:xfrm>
        </p:spPr>
        <p:txBody>
          <a:bodyPr>
            <a:normAutofit/>
          </a:bodyPr>
          <a:lstStyle/>
          <a:p>
            <a:r>
              <a:rPr lang="en-US" sz="3600" dirty="0" smtClean="0">
                <a:solidFill>
                  <a:srgbClr val="FF0000"/>
                </a:solidFill>
              </a:rPr>
              <a:t>Definition</a:t>
            </a:r>
            <a:endParaRPr lang="ar-IQ" sz="4000" dirty="0">
              <a:solidFill>
                <a:srgbClr val="FF00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594" y="1988840"/>
            <a:ext cx="7945128" cy="410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2924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619328"/>
          </a:xfrm>
        </p:spPr>
        <p:txBody>
          <a:bodyPr>
            <a:normAutofit fontScale="92500" lnSpcReduction="10000"/>
          </a:bodyPr>
          <a:lstStyle/>
          <a:p>
            <a:pPr marL="0" indent="0" algn="just" rtl="0">
              <a:buNone/>
            </a:pPr>
            <a:r>
              <a:rPr lang="en-US" sz="2800" dirty="0">
                <a:solidFill>
                  <a:schemeClr val="bg1"/>
                </a:solidFill>
                <a:latin typeface="Times New Roman"/>
              </a:rPr>
              <a:t>The hydration of cement compounds - accompanied with heat evolution, energy of up to 120 </a:t>
            </a:r>
            <a:r>
              <a:rPr lang="en-US" sz="2800" dirty="0" err="1">
                <a:solidFill>
                  <a:schemeClr val="bg1"/>
                </a:solidFill>
                <a:latin typeface="Times New Roman"/>
              </a:rPr>
              <a:t>cal</a:t>
            </a:r>
            <a:r>
              <a:rPr lang="en-US" sz="2800" dirty="0">
                <a:solidFill>
                  <a:schemeClr val="bg1"/>
                </a:solidFill>
                <a:latin typeface="Times New Roman"/>
              </a:rPr>
              <a:t>/g of cement being liberated.</a:t>
            </a:r>
          </a:p>
          <a:p>
            <a:pPr marL="0" indent="0" algn="just" rtl="0">
              <a:buNone/>
            </a:pPr>
            <a:r>
              <a:rPr lang="en-US" sz="2800" dirty="0">
                <a:solidFill>
                  <a:schemeClr val="bg1"/>
                </a:solidFill>
                <a:latin typeface="Times New Roman"/>
              </a:rPr>
              <a:t>Because the thermal conductivity of concrete is comparatively low - it acts as an insulator, and in the interior of a large concrete mass, hydration can result in a large rise in temperature. </a:t>
            </a:r>
            <a:r>
              <a:rPr lang="en-US" sz="2800" b="1" dirty="0">
                <a:solidFill>
                  <a:srgbClr val="C00000"/>
                </a:solidFill>
                <a:latin typeface="Times New Roman"/>
              </a:rPr>
              <a:t>A t the same time, the exterior of the concrete mass loses some heat so that a steep temperature gradient may be established and, during subsequent cooling of the interior, serious cracking may result due to the generated stresses.</a:t>
            </a:r>
          </a:p>
          <a:p>
            <a:pPr marL="0" indent="0" algn="just" rtl="0">
              <a:buNone/>
            </a:pPr>
            <a:r>
              <a:rPr lang="en-US" sz="2800" dirty="0">
                <a:solidFill>
                  <a:schemeClr val="bg1"/>
                </a:solidFill>
                <a:latin typeface="Times New Roman"/>
              </a:rPr>
              <a:t>At the other extreme, </a:t>
            </a:r>
            <a:r>
              <a:rPr lang="en-US" sz="2800" b="1" dirty="0">
                <a:solidFill>
                  <a:srgbClr val="002060"/>
                </a:solidFill>
                <a:latin typeface="Times New Roman"/>
              </a:rPr>
              <a:t>the heat produced by the hydration of cement may prevent freezing of the water in the capillaries of freshly placed concrete in cold </a:t>
            </a:r>
            <a:r>
              <a:rPr lang="en-US" sz="2800" b="1" dirty="0" smtClean="0">
                <a:solidFill>
                  <a:srgbClr val="002060"/>
                </a:solidFill>
                <a:latin typeface="Times New Roman"/>
              </a:rPr>
              <a:t>weather</a:t>
            </a:r>
            <a:r>
              <a:rPr lang="en-US" sz="2800" dirty="0" smtClean="0">
                <a:solidFill>
                  <a:schemeClr val="bg1"/>
                </a:solidFill>
                <a:latin typeface="Times New Roman"/>
              </a:rPr>
              <a:t>.</a:t>
            </a:r>
            <a:endParaRPr lang="ar-IQ" dirty="0">
              <a:solidFill>
                <a:schemeClr val="bg1"/>
              </a:solidFill>
            </a:endParaRPr>
          </a:p>
        </p:txBody>
      </p:sp>
    </p:spTree>
    <p:extLst>
      <p:ext uri="{BB962C8B-B14F-4D97-AF65-F5344CB8AC3E}">
        <p14:creationId xmlns:p14="http://schemas.microsoft.com/office/powerpoint/2010/main" val="3894658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80728"/>
            <a:ext cx="8229600" cy="5115272"/>
          </a:xfrm>
        </p:spPr>
        <p:txBody>
          <a:bodyPr>
            <a:normAutofit/>
          </a:bodyPr>
          <a:lstStyle/>
          <a:p>
            <a:pPr marL="0" indent="0" algn="l" rtl="0">
              <a:buNone/>
            </a:pPr>
            <a:r>
              <a:rPr lang="en-US" sz="2400" b="1" dirty="0" smtClean="0">
                <a:solidFill>
                  <a:srgbClr val="FF0000"/>
                </a:solidFill>
              </a:rPr>
              <a:t>1- The </a:t>
            </a:r>
            <a:r>
              <a:rPr lang="en-US" sz="2400" b="1" dirty="0">
                <a:solidFill>
                  <a:srgbClr val="FF0000"/>
                </a:solidFill>
              </a:rPr>
              <a:t>chemical composition of the </a:t>
            </a:r>
            <a:r>
              <a:rPr lang="en-US" sz="2400" b="1" dirty="0" smtClean="0">
                <a:solidFill>
                  <a:srgbClr val="FF0000"/>
                </a:solidFill>
              </a:rPr>
              <a:t>cement</a:t>
            </a:r>
          </a:p>
          <a:p>
            <a:pPr marL="0" indent="0" algn="l" rtl="0">
              <a:buNone/>
            </a:pPr>
            <a:r>
              <a:rPr lang="en-US" sz="2400" dirty="0" smtClean="0">
                <a:solidFill>
                  <a:schemeClr val="bg1"/>
                </a:solidFill>
              </a:rPr>
              <a:t>Heat </a:t>
            </a:r>
            <a:r>
              <a:rPr lang="en-US" sz="2400" dirty="0">
                <a:solidFill>
                  <a:schemeClr val="bg1"/>
                </a:solidFill>
              </a:rPr>
              <a:t>of hydration of cement = sum of the heats of hydration of the individual compounds when hydrated separately</a:t>
            </a:r>
            <a:r>
              <a:rPr lang="en-US" sz="2400" dirty="0" smtClean="0">
                <a:solidFill>
                  <a:schemeClr val="bg1"/>
                </a:solidFill>
              </a:rPr>
              <a:t>.</a:t>
            </a:r>
          </a:p>
          <a:p>
            <a:pPr marL="0" indent="0" algn="l" rtl="0">
              <a:buNone/>
            </a:pPr>
            <a:r>
              <a:rPr lang="en-US" sz="2400" dirty="0">
                <a:solidFill>
                  <a:schemeClr val="bg1"/>
                </a:solidFill>
              </a:rPr>
              <a:t>On an average of 500 kJ/Kg of heat is evolved during complete hydration of cement</a:t>
            </a:r>
          </a:p>
          <a:p>
            <a:pPr algn="l" rtl="0"/>
            <a:endParaRPr lang="en-US" sz="2400" dirty="0" smtClean="0">
              <a:solidFill>
                <a:schemeClr val="bg1"/>
              </a:solidFill>
            </a:endParaRPr>
          </a:p>
          <a:p>
            <a:pPr algn="l" rtl="0"/>
            <a:endParaRPr lang="en-US" sz="2400" dirty="0">
              <a:solidFill>
                <a:schemeClr val="bg1"/>
              </a:solidFill>
            </a:endParaRPr>
          </a:p>
          <a:p>
            <a:pPr algn="l" rtl="0"/>
            <a:endParaRPr lang="ar-IQ" sz="2400" dirty="0">
              <a:solidFill>
                <a:schemeClr val="bg1"/>
              </a:solidFill>
            </a:endParaRPr>
          </a:p>
        </p:txBody>
      </p:sp>
      <p:sp>
        <p:nvSpPr>
          <p:cNvPr id="3" name="Title 2"/>
          <p:cNvSpPr>
            <a:spLocks noGrp="1"/>
          </p:cNvSpPr>
          <p:nvPr>
            <p:ph type="title"/>
          </p:nvPr>
        </p:nvSpPr>
        <p:spPr>
          <a:xfrm>
            <a:off x="457200" y="152400"/>
            <a:ext cx="8229600" cy="612304"/>
          </a:xfrm>
        </p:spPr>
        <p:txBody>
          <a:bodyPr>
            <a:normAutofit/>
          </a:bodyPr>
          <a:lstStyle/>
          <a:p>
            <a:r>
              <a:rPr lang="en-US" sz="2800" b="1" dirty="0">
                <a:solidFill>
                  <a:srgbClr val="FF0000"/>
                </a:solidFill>
                <a:latin typeface="Times New Roman"/>
              </a:rPr>
              <a:t>The actual value of the heat of hydration depends on:</a:t>
            </a:r>
            <a:endParaRPr lang="ar-IQ" sz="2800"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617913"/>
            <a:ext cx="6102350" cy="197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a:spLocks noChangeArrowheads="1"/>
          </p:cNvSpPr>
          <p:nvPr/>
        </p:nvSpPr>
        <p:spPr bwMode="auto">
          <a:xfrm>
            <a:off x="1979712" y="3140968"/>
            <a:ext cx="5006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ctr"/>
            <a:r>
              <a:rPr lang="en-US" altLang="en-US" b="1" dirty="0">
                <a:solidFill>
                  <a:srgbClr val="FF0000"/>
                </a:solidFill>
                <a:latin typeface="Times New Roman" pitchFamily="18" charset="0"/>
                <a:cs typeface="Times New Roman" pitchFamily="18" charset="0"/>
              </a:rPr>
              <a:t>Heat of hydration of </a:t>
            </a:r>
            <a:r>
              <a:rPr lang="en-US" altLang="en-US" b="1" dirty="0" err="1">
                <a:solidFill>
                  <a:srgbClr val="FF0000"/>
                </a:solidFill>
                <a:latin typeface="Times New Roman" pitchFamily="18" charset="0"/>
                <a:cs typeface="Times New Roman" pitchFamily="18" charset="0"/>
              </a:rPr>
              <a:t>Bogue</a:t>
            </a:r>
            <a:r>
              <a:rPr lang="en-US" altLang="en-US" b="1" dirty="0">
                <a:solidFill>
                  <a:srgbClr val="FF0000"/>
                </a:solidFill>
                <a:latin typeface="Times New Roman" pitchFamily="18" charset="0"/>
                <a:cs typeface="Times New Roman" pitchFamily="18" charset="0"/>
              </a:rPr>
              <a:t> compounds</a:t>
            </a:r>
          </a:p>
        </p:txBody>
      </p:sp>
    </p:spTree>
    <p:extLst>
      <p:ext uri="{BB962C8B-B14F-4D97-AF65-F5344CB8AC3E}">
        <p14:creationId xmlns:p14="http://schemas.microsoft.com/office/powerpoint/2010/main" val="220200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692696"/>
            <a:ext cx="8229600" cy="4572000"/>
          </a:xfrm>
        </p:spPr>
        <p:txBody>
          <a:bodyPr>
            <a:normAutofit fontScale="92500" lnSpcReduction="10000"/>
          </a:bodyPr>
          <a:lstStyle/>
          <a:p>
            <a:pPr marL="0" indent="0" algn="just" rtl="0">
              <a:buNone/>
            </a:pPr>
            <a:r>
              <a:rPr lang="en-US" sz="2800" dirty="0">
                <a:solidFill>
                  <a:srgbClr val="FF0000"/>
                </a:solidFill>
                <a:latin typeface="Times New Roman"/>
              </a:rPr>
              <a:t>2- </a:t>
            </a:r>
            <a:r>
              <a:rPr lang="en-US" sz="2800" b="1" dirty="0">
                <a:solidFill>
                  <a:srgbClr val="FF0000"/>
                </a:solidFill>
                <a:latin typeface="Times New Roman"/>
              </a:rPr>
              <a:t>Ambient temperature – </a:t>
            </a:r>
            <a:r>
              <a:rPr lang="en-US" sz="2800" dirty="0">
                <a:solidFill>
                  <a:schemeClr val="bg1"/>
                </a:solidFill>
                <a:latin typeface="Times New Roman"/>
              </a:rPr>
              <a:t>has great effect on the rate of heat evolution – The rate of heat evolution increase with increase in the ambient temperature.</a:t>
            </a:r>
          </a:p>
          <a:p>
            <a:pPr marL="0" indent="0" algn="just" rtl="0">
              <a:buNone/>
            </a:pPr>
            <a:r>
              <a:rPr lang="en-US" sz="2800" dirty="0">
                <a:solidFill>
                  <a:srgbClr val="FF0000"/>
                </a:solidFill>
                <a:latin typeface="Times New Roman"/>
              </a:rPr>
              <a:t>3- </a:t>
            </a:r>
            <a:r>
              <a:rPr lang="en-US" sz="2800" b="1" dirty="0">
                <a:solidFill>
                  <a:srgbClr val="FF0000"/>
                </a:solidFill>
                <a:latin typeface="Times New Roman"/>
              </a:rPr>
              <a:t>Type of cement</a:t>
            </a:r>
          </a:p>
          <a:p>
            <a:pPr marL="0" indent="0" algn="just" rtl="0">
              <a:buNone/>
            </a:pPr>
            <a:r>
              <a:rPr lang="en-US" sz="2800" dirty="0">
                <a:solidFill>
                  <a:schemeClr val="bg1"/>
                </a:solidFill>
                <a:latin typeface="Times New Roman"/>
              </a:rPr>
              <a:t>Types of cement can be arranged in descending order with respect to their rate of heat evolution, as follows:</a:t>
            </a:r>
          </a:p>
          <a:p>
            <a:pPr algn="just" rtl="0"/>
            <a:r>
              <a:rPr lang="en-US" sz="2800" dirty="0">
                <a:solidFill>
                  <a:schemeClr val="bg1"/>
                </a:solidFill>
                <a:latin typeface="Times New Roman"/>
              </a:rPr>
              <a:t>- Rapid hardening Portland cement.</a:t>
            </a:r>
          </a:p>
          <a:p>
            <a:pPr algn="just" rtl="0"/>
            <a:r>
              <a:rPr lang="en-US" sz="2800" dirty="0">
                <a:solidFill>
                  <a:schemeClr val="bg1"/>
                </a:solidFill>
                <a:latin typeface="Times New Roman"/>
              </a:rPr>
              <a:t>- Ordinary Portland cement.</a:t>
            </a:r>
          </a:p>
          <a:p>
            <a:pPr algn="just" rtl="0"/>
            <a:r>
              <a:rPr lang="en-US" sz="2800" dirty="0">
                <a:solidFill>
                  <a:schemeClr val="bg1"/>
                </a:solidFill>
                <a:latin typeface="Times New Roman"/>
              </a:rPr>
              <a:t>- Modified Portland cement.</a:t>
            </a:r>
          </a:p>
          <a:p>
            <a:pPr algn="just" rtl="0"/>
            <a:r>
              <a:rPr lang="en-US" sz="2800" dirty="0">
                <a:solidFill>
                  <a:schemeClr val="bg1"/>
                </a:solidFill>
                <a:latin typeface="Times New Roman"/>
              </a:rPr>
              <a:t>- Sulfate resistant Portland cement.</a:t>
            </a:r>
          </a:p>
          <a:p>
            <a:pPr algn="just" rtl="0"/>
            <a:r>
              <a:rPr lang="en-US" sz="2800" dirty="0">
                <a:solidFill>
                  <a:schemeClr val="bg1"/>
                </a:solidFill>
                <a:latin typeface="Times New Roman"/>
              </a:rPr>
              <a:t>- Low heat Portland cement.</a:t>
            </a:r>
            <a:endParaRPr lang="ar-IQ" dirty="0">
              <a:solidFill>
                <a:schemeClr val="bg1"/>
              </a:solidFill>
            </a:endParaRPr>
          </a:p>
        </p:txBody>
      </p:sp>
    </p:spTree>
    <p:extLst>
      <p:ext uri="{BB962C8B-B14F-4D97-AF65-F5344CB8AC3E}">
        <p14:creationId xmlns:p14="http://schemas.microsoft.com/office/powerpoint/2010/main" val="1149596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5691336"/>
          </a:xfrm>
        </p:spPr>
        <p:txBody>
          <a:bodyPr>
            <a:normAutofit lnSpcReduction="10000"/>
          </a:bodyPr>
          <a:lstStyle/>
          <a:p>
            <a:pPr marL="0" indent="0" algn="just" rtl="0">
              <a:buNone/>
            </a:pPr>
            <a:r>
              <a:rPr lang="en-US" sz="2800" b="1" dirty="0" smtClean="0">
                <a:solidFill>
                  <a:srgbClr val="FF0000"/>
                </a:solidFill>
                <a:latin typeface="Times New Roman"/>
              </a:rPr>
              <a:t>4- Fineness </a:t>
            </a:r>
            <a:r>
              <a:rPr lang="en-US" sz="2800" b="1" dirty="0">
                <a:solidFill>
                  <a:srgbClr val="FF0000"/>
                </a:solidFill>
                <a:latin typeface="Times New Roman"/>
              </a:rPr>
              <a:t>of cement</a:t>
            </a:r>
          </a:p>
          <a:p>
            <a:pPr marL="0" indent="0" algn="just" rtl="0">
              <a:buNone/>
            </a:pPr>
            <a:r>
              <a:rPr lang="en-US" sz="2800" dirty="0">
                <a:solidFill>
                  <a:schemeClr val="bg1"/>
                </a:solidFill>
                <a:latin typeface="Times New Roman"/>
              </a:rPr>
              <a:t>An increase in fineness speed up the reactions of hydration and therefore the heat evolved. It is reasonable to assume that the early rate of hydration of each compound in cement is proportional to the surface area of the cement. However, at later ages, the effect of the surface area is negligible and the total amount of heat evolved is not affected by the fineness of cement.</a:t>
            </a:r>
          </a:p>
          <a:p>
            <a:pPr marL="0" indent="0" algn="just" rtl="0">
              <a:buNone/>
            </a:pPr>
            <a:r>
              <a:rPr lang="en-US" sz="2800" dirty="0">
                <a:solidFill>
                  <a:srgbClr val="FF0000"/>
                </a:solidFill>
                <a:latin typeface="Times New Roman"/>
              </a:rPr>
              <a:t>5- </a:t>
            </a:r>
            <a:r>
              <a:rPr lang="en-US" sz="2800" b="1" dirty="0">
                <a:solidFill>
                  <a:srgbClr val="FF0000"/>
                </a:solidFill>
                <a:latin typeface="Times New Roman"/>
              </a:rPr>
              <a:t>Amount of cement in the mixture</a:t>
            </a:r>
          </a:p>
          <a:p>
            <a:pPr marL="0" indent="0" algn="just" rtl="0">
              <a:buNone/>
            </a:pPr>
            <a:r>
              <a:rPr lang="en-US" sz="2800" dirty="0">
                <a:solidFill>
                  <a:schemeClr val="bg1"/>
                </a:solidFill>
                <a:latin typeface="Times New Roman"/>
              </a:rPr>
              <a:t>The quantity of cement in the mix also affects the total heat development: thus the richness of the mix, that is, the cement content, can be varied in order to help the control of heat development</a:t>
            </a:r>
            <a:r>
              <a:rPr lang="en-US" sz="2800" dirty="0" smtClean="0">
                <a:solidFill>
                  <a:schemeClr val="bg1"/>
                </a:solidFill>
                <a:latin typeface="Times New Roman"/>
              </a:rPr>
              <a:t>.</a:t>
            </a:r>
          </a:p>
          <a:p>
            <a:pPr marL="0" indent="0" algn="just" rtl="0">
              <a:buNone/>
            </a:pPr>
            <a:endParaRPr lang="ar-IQ" dirty="0">
              <a:solidFill>
                <a:schemeClr val="bg1"/>
              </a:solidFill>
            </a:endParaRPr>
          </a:p>
        </p:txBody>
      </p:sp>
    </p:spTree>
    <p:extLst>
      <p:ext uri="{BB962C8B-B14F-4D97-AF65-F5344CB8AC3E}">
        <p14:creationId xmlns:p14="http://schemas.microsoft.com/office/powerpoint/2010/main" val="3490412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rtl="0">
              <a:buNone/>
            </a:pPr>
            <a:r>
              <a:rPr lang="en-US" dirty="0">
                <a:solidFill>
                  <a:srgbClr val="C00000"/>
                </a:solidFill>
              </a:rPr>
              <a:t>C3S</a:t>
            </a:r>
            <a:r>
              <a:rPr lang="en-US" dirty="0">
                <a:solidFill>
                  <a:schemeClr val="bg1"/>
                </a:solidFill>
              </a:rPr>
              <a:t> and </a:t>
            </a:r>
            <a:r>
              <a:rPr lang="en-US" dirty="0">
                <a:solidFill>
                  <a:srgbClr val="C00000"/>
                </a:solidFill>
              </a:rPr>
              <a:t>C2S</a:t>
            </a:r>
            <a:r>
              <a:rPr lang="en-US" dirty="0">
                <a:solidFill>
                  <a:schemeClr val="bg1"/>
                </a:solidFill>
              </a:rPr>
              <a:t> – are the most important compounds – responsible for strength.</a:t>
            </a:r>
          </a:p>
          <a:p>
            <a:pPr marL="0" indent="0" algn="just" rtl="0">
              <a:buNone/>
            </a:pPr>
            <a:r>
              <a:rPr lang="en-US" dirty="0">
                <a:solidFill>
                  <a:srgbClr val="C00000"/>
                </a:solidFill>
              </a:rPr>
              <a:t>C3S</a:t>
            </a:r>
            <a:r>
              <a:rPr lang="en-US" dirty="0">
                <a:solidFill>
                  <a:schemeClr val="bg1"/>
                </a:solidFill>
              </a:rPr>
              <a:t> – contributes most to the strength development during the first four weeks.</a:t>
            </a:r>
          </a:p>
          <a:p>
            <a:pPr marL="0" indent="0" algn="just" rtl="0">
              <a:buNone/>
            </a:pPr>
            <a:r>
              <a:rPr lang="en-US" dirty="0">
                <a:solidFill>
                  <a:srgbClr val="C00000"/>
                </a:solidFill>
              </a:rPr>
              <a:t>C2S</a:t>
            </a:r>
            <a:r>
              <a:rPr lang="en-US" dirty="0">
                <a:solidFill>
                  <a:schemeClr val="bg1"/>
                </a:solidFill>
              </a:rPr>
              <a:t> – influences the gain in strength from 4 weeks onwards.</a:t>
            </a:r>
          </a:p>
          <a:p>
            <a:pPr marL="0" indent="0" algn="just" rtl="0">
              <a:buNone/>
            </a:pPr>
            <a:r>
              <a:rPr lang="en-US" dirty="0">
                <a:solidFill>
                  <a:schemeClr val="bg1"/>
                </a:solidFill>
              </a:rPr>
              <a:t>At the age or about one year, the two compounds, contribute approximately equally to the ultimate strength.</a:t>
            </a:r>
            <a:endParaRPr lang="ar-IQ" dirty="0">
              <a:solidFill>
                <a:schemeClr val="bg1"/>
              </a:solidFill>
            </a:endParaRPr>
          </a:p>
        </p:txBody>
      </p:sp>
      <p:sp>
        <p:nvSpPr>
          <p:cNvPr id="3" name="Title 2"/>
          <p:cNvSpPr>
            <a:spLocks noGrp="1"/>
          </p:cNvSpPr>
          <p:nvPr>
            <p:ph type="title"/>
          </p:nvPr>
        </p:nvSpPr>
        <p:spPr/>
        <p:txBody>
          <a:bodyPr>
            <a:normAutofit/>
          </a:bodyPr>
          <a:lstStyle/>
          <a:p>
            <a:r>
              <a:rPr lang="en-US" sz="2800" b="1" dirty="0">
                <a:solidFill>
                  <a:srgbClr val="FF0000"/>
                </a:solidFill>
                <a:latin typeface="Times New Roman"/>
              </a:rPr>
              <a:t>Influence of the compound composition on properties of cement</a:t>
            </a:r>
            <a:endParaRPr lang="ar-IQ" sz="2800" dirty="0">
              <a:solidFill>
                <a:srgbClr val="FF0000"/>
              </a:solidFill>
            </a:endParaRPr>
          </a:p>
        </p:txBody>
      </p:sp>
    </p:spTree>
    <p:extLst>
      <p:ext uri="{BB962C8B-B14F-4D97-AF65-F5344CB8AC3E}">
        <p14:creationId xmlns:p14="http://schemas.microsoft.com/office/powerpoint/2010/main" val="708287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5691336"/>
          </a:xfrm>
        </p:spPr>
        <p:txBody>
          <a:bodyPr/>
          <a:lstStyle/>
          <a:p>
            <a:pPr marL="0" indent="0" algn="just" rtl="0">
              <a:buNone/>
            </a:pPr>
            <a:r>
              <a:rPr lang="en-US" sz="2800" b="1" dirty="0">
                <a:solidFill>
                  <a:srgbClr val="C00000"/>
                </a:solidFill>
                <a:latin typeface="Times New Roman"/>
              </a:rPr>
              <a:t>C</a:t>
            </a:r>
            <a:r>
              <a:rPr lang="en-US" sz="1400" b="1" dirty="0">
                <a:solidFill>
                  <a:srgbClr val="C00000"/>
                </a:solidFill>
                <a:latin typeface="Times New Roman"/>
              </a:rPr>
              <a:t>3</a:t>
            </a:r>
            <a:r>
              <a:rPr lang="en-US" sz="2800" b="1" dirty="0">
                <a:solidFill>
                  <a:srgbClr val="C00000"/>
                </a:solidFill>
                <a:latin typeface="Times New Roman"/>
              </a:rPr>
              <a:t>A</a:t>
            </a:r>
            <a:r>
              <a:rPr lang="en-US" sz="2800" b="1" dirty="0">
                <a:solidFill>
                  <a:schemeClr val="bg1"/>
                </a:solidFill>
                <a:latin typeface="Times New Roman"/>
              </a:rPr>
              <a:t> </a:t>
            </a:r>
            <a:r>
              <a:rPr lang="en-US" sz="2800" dirty="0">
                <a:solidFill>
                  <a:schemeClr val="bg1"/>
                </a:solidFill>
                <a:latin typeface="Times New Roman"/>
              </a:rPr>
              <a:t>contributes to the strength of the cement paste at one to three days, and possibly longer, but causes retrogression at an advanced </a:t>
            </a:r>
            <a:r>
              <a:rPr lang="en-US" sz="2800" dirty="0" smtClean="0">
                <a:solidFill>
                  <a:schemeClr val="bg1"/>
                </a:solidFill>
                <a:latin typeface="Times New Roman"/>
              </a:rPr>
              <a:t>age.</a:t>
            </a:r>
          </a:p>
          <a:p>
            <a:pPr marL="0" indent="0" algn="just" rtl="0">
              <a:buNone/>
            </a:pPr>
            <a:r>
              <a:rPr lang="en-US" sz="2800" dirty="0" smtClean="0">
                <a:solidFill>
                  <a:schemeClr val="bg1"/>
                </a:solidFill>
                <a:latin typeface="Times New Roman"/>
              </a:rPr>
              <a:t>The </a:t>
            </a:r>
            <a:r>
              <a:rPr lang="en-US" sz="2800" dirty="0">
                <a:solidFill>
                  <a:schemeClr val="bg1"/>
                </a:solidFill>
                <a:latin typeface="Times New Roman"/>
              </a:rPr>
              <a:t>role of </a:t>
            </a:r>
            <a:r>
              <a:rPr lang="en-US" sz="2800" b="1" dirty="0">
                <a:solidFill>
                  <a:srgbClr val="C00000"/>
                </a:solidFill>
                <a:latin typeface="Times New Roman"/>
              </a:rPr>
              <a:t>C</a:t>
            </a:r>
            <a:r>
              <a:rPr lang="en-US" sz="1400" b="1" dirty="0">
                <a:solidFill>
                  <a:srgbClr val="C00000"/>
                </a:solidFill>
                <a:latin typeface="Times New Roman"/>
              </a:rPr>
              <a:t>4</a:t>
            </a:r>
            <a:r>
              <a:rPr lang="en-US" sz="2800" b="1" dirty="0">
                <a:solidFill>
                  <a:srgbClr val="C00000"/>
                </a:solidFill>
                <a:latin typeface="Times New Roman"/>
              </a:rPr>
              <a:t>AF</a:t>
            </a:r>
            <a:r>
              <a:rPr lang="en-US" sz="2800" b="1" dirty="0">
                <a:solidFill>
                  <a:schemeClr val="bg1"/>
                </a:solidFill>
                <a:latin typeface="Times New Roman"/>
              </a:rPr>
              <a:t> </a:t>
            </a:r>
            <a:r>
              <a:rPr lang="en-US" sz="2800" dirty="0">
                <a:solidFill>
                  <a:schemeClr val="bg1"/>
                </a:solidFill>
                <a:latin typeface="Times New Roman"/>
              </a:rPr>
              <a:t>in the development of strength of cement is not clear till now,</a:t>
            </a:r>
            <a:endParaRPr lang="ar-IQ" dirty="0">
              <a:solidFill>
                <a:schemeClr val="bg1"/>
              </a:solidFill>
            </a:endParaRPr>
          </a:p>
        </p:txBody>
      </p:sp>
    </p:spTree>
    <p:extLst>
      <p:ext uri="{BB962C8B-B14F-4D97-AF65-F5344CB8AC3E}">
        <p14:creationId xmlns:p14="http://schemas.microsoft.com/office/powerpoint/2010/main" val="3357284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3" y="548680"/>
            <a:ext cx="7553192" cy="5671168"/>
          </a:xfrm>
          <a:prstGeom prst="rect">
            <a:avLst/>
          </a:prstGeom>
          <a:ln>
            <a:noFill/>
          </a:ln>
          <a:effectLst>
            <a:softEdge rad="112500"/>
          </a:effectLst>
        </p:spPr>
      </p:pic>
    </p:spTree>
    <p:extLst>
      <p:ext uri="{BB962C8B-B14F-4D97-AF65-F5344CB8AC3E}">
        <p14:creationId xmlns:p14="http://schemas.microsoft.com/office/powerpoint/2010/main" val="101249895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174</TotalTime>
  <Words>549</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Heat of hydration of cement</vt:lpstr>
      <vt:lpstr>Definition</vt:lpstr>
      <vt:lpstr>PowerPoint Presentation</vt:lpstr>
      <vt:lpstr>The actual value of the heat of hydration depends on:</vt:lpstr>
      <vt:lpstr>PowerPoint Presentation</vt:lpstr>
      <vt:lpstr>PowerPoint Presentation</vt:lpstr>
      <vt:lpstr>Influence of the compound composition on properties of cement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Hydration of Cement</dc:title>
  <dc:creator>Doha</dc:creator>
  <cp:lastModifiedBy>Doha</cp:lastModifiedBy>
  <cp:revision>16</cp:revision>
  <dcterms:created xsi:type="dcterms:W3CDTF">2017-12-14T16:23:04Z</dcterms:created>
  <dcterms:modified xsi:type="dcterms:W3CDTF">2017-12-14T19:44:45Z</dcterms:modified>
</cp:coreProperties>
</file>